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8"/>
  </p:notesMasterIdLst>
  <p:sldIdLst>
    <p:sldId id="278" r:id="rId3"/>
    <p:sldId id="1039" r:id="rId4"/>
    <p:sldId id="1038" r:id="rId5"/>
    <p:sldId id="1090" r:id="rId6"/>
    <p:sldId id="1043" r:id="rId7"/>
    <p:sldId id="1035" r:id="rId8"/>
    <p:sldId id="1042" r:id="rId9"/>
    <p:sldId id="1076" r:id="rId10"/>
    <p:sldId id="1079" r:id="rId11"/>
    <p:sldId id="1078" r:id="rId12"/>
    <p:sldId id="1074" r:id="rId13"/>
    <p:sldId id="1097" r:id="rId14"/>
    <p:sldId id="1072" r:id="rId15"/>
    <p:sldId id="1087" r:id="rId16"/>
    <p:sldId id="1050" r:id="rId17"/>
    <p:sldId id="1067" r:id="rId18"/>
    <p:sldId id="1062" r:id="rId19"/>
    <p:sldId id="1045" r:id="rId20"/>
    <p:sldId id="1052" r:id="rId21"/>
    <p:sldId id="1054" r:id="rId22"/>
    <p:sldId id="1055" r:id="rId23"/>
    <p:sldId id="1056" r:id="rId24"/>
    <p:sldId id="1068" r:id="rId25"/>
    <p:sldId id="1088" r:id="rId26"/>
    <p:sldId id="1057" r:id="rId27"/>
    <p:sldId id="1058" r:id="rId28"/>
    <p:sldId id="1085" r:id="rId29"/>
    <p:sldId id="1089" r:id="rId30"/>
    <p:sldId id="1059" r:id="rId31"/>
    <p:sldId id="1099" r:id="rId32"/>
    <p:sldId id="1101" r:id="rId33"/>
    <p:sldId id="1084" r:id="rId34"/>
    <p:sldId id="1036" r:id="rId35"/>
    <p:sldId id="1048" r:id="rId36"/>
    <p:sldId id="1100" r:id="rId37"/>
    <p:sldId id="1037" r:id="rId38"/>
    <p:sldId id="1092" r:id="rId39"/>
    <p:sldId id="1049" r:id="rId40"/>
    <p:sldId id="1034" r:id="rId41"/>
    <p:sldId id="1060" r:id="rId42"/>
    <p:sldId id="1061" r:id="rId43"/>
    <p:sldId id="1096" r:id="rId44"/>
    <p:sldId id="1094" r:id="rId45"/>
    <p:sldId id="1098" r:id="rId46"/>
    <p:sldId id="104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99"/>
    <a:srgbClr val="F8E1CD"/>
    <a:srgbClr val="77BA49"/>
    <a:srgbClr val="FF3B3B"/>
    <a:srgbClr val="D7D7D7"/>
    <a:srgbClr val="ECE5E4"/>
    <a:srgbClr val="BBDDA4"/>
    <a:srgbClr val="DDEDD1"/>
    <a:srgbClr val="99C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92217-3AEA-4B8A-BD27-14F6E2E7A514}" v="208" dt="2023-06-23T16:54:1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449" autoAdjust="0"/>
  </p:normalViewPr>
  <p:slideViewPr>
    <p:cSldViewPr snapToGrid="0" snapToObjects="1">
      <p:cViewPr>
        <p:scale>
          <a:sx n="78" d="100"/>
          <a:sy n="78" d="100"/>
        </p:scale>
        <p:origin x="1037" y="-2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2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13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83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4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9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47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23.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3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7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3.svg"/><Relationship Id="rId7" Type="http://schemas.openxmlformats.org/officeDocument/2006/relationships/image" Target="../media/image6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70.svg"/><Relationship Id="rId4" Type="http://schemas.openxmlformats.org/officeDocument/2006/relationships/image" Target="../media/image9.pn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11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2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CD45D2C-07B3-9873-63B9-29AE38678F42}"/>
              </a:ext>
            </a:extLst>
          </p:cNvPr>
          <p:cNvSpPr txBox="1"/>
          <p:nvPr/>
        </p:nvSpPr>
        <p:spPr>
          <a:xfrm flipH="1">
            <a:off x="892050" y="1952178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625711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Art wie wir Menschen Erklärungen konstruieren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1C6C465-BE13-11BA-7587-386D21002987}"/>
              </a:ext>
            </a:extLst>
          </p:cNvPr>
          <p:cNvSpPr/>
          <p:nvPr/>
        </p:nvSpPr>
        <p:spPr>
          <a:xfrm>
            <a:off x="605098" y="4097415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F0933F0-079C-9E80-2E6C-F0BF932C10FA}"/>
              </a:ext>
            </a:extLst>
          </p:cNvPr>
          <p:cNvSpPr txBox="1"/>
          <p:nvPr/>
        </p:nvSpPr>
        <p:spPr>
          <a:xfrm flipH="1">
            <a:off x="892050" y="432343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0B3178E-2563-CA1F-0049-E432D8476895}"/>
              </a:ext>
            </a:extLst>
          </p:cNvPr>
          <p:cNvSpPr txBox="1"/>
          <p:nvPr/>
        </p:nvSpPr>
        <p:spPr>
          <a:xfrm>
            <a:off x="1553401" y="4996964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in XAI etabliert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Input)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698031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3237248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2257695-82B1-66D1-4850-A2BDADF15437}"/>
              </a:ext>
            </a:extLst>
          </p:cNvPr>
          <p:cNvSpPr/>
          <p:nvPr/>
        </p:nvSpPr>
        <p:spPr>
          <a:xfrm>
            <a:off x="1147114" y="507199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9861A14-1C2A-A96B-3CB3-884B798391D6}"/>
              </a:ext>
            </a:extLst>
          </p:cNvPr>
          <p:cNvSpPr/>
          <p:nvPr/>
        </p:nvSpPr>
        <p:spPr>
          <a:xfrm>
            <a:off x="1147114" y="559709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4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0" grpId="0" animBg="1"/>
      <p:bldP spid="41" grpId="0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FD5D40D-4E3A-2874-FA6E-E289A0838B1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8830D17E-6B33-2F81-C609-B66F17AD219D}"/>
              </a:ext>
            </a:extLst>
          </p:cNvPr>
          <p:cNvSpPr/>
          <p:nvPr/>
        </p:nvSpPr>
        <p:spPr>
          <a:xfrm rot="10800000" flipH="1">
            <a:off x="-3423179" y="-1322620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Kontrafaktischen Erklärungen, da…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2664777" y="89360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21" name="Grafik 20" descr="Marke folgen mit einfarbiger Füllung">
            <a:extLst>
              <a:ext uri="{FF2B5EF4-FFF2-40B4-BE49-F238E27FC236}">
                <a16:creationId xmlns:a16="http://schemas.microsoft.com/office/drawing/2014/main" id="{C68D9AA9-362C-9880-2B5E-AEC29FFB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2844588"/>
            <a:ext cx="519545" cy="519545"/>
          </a:xfrm>
          <a:prstGeom prst="rect">
            <a:avLst/>
          </a:prstGeom>
        </p:spPr>
      </p:pic>
      <p:pic>
        <p:nvPicPr>
          <p:cNvPr id="23" name="Grafik 22" descr="Marke folgen mit einfarbiger Füllung">
            <a:extLst>
              <a:ext uri="{FF2B5EF4-FFF2-40B4-BE49-F238E27FC236}">
                <a16:creationId xmlns:a16="http://schemas.microsoft.com/office/drawing/2014/main" id="{E5F9CEB3-D27D-F393-E6EE-D26C56B5F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1" y="3666110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E62D221-B9F0-7E03-439D-6B20E3A0AB62}"/>
              </a:ext>
            </a:extLst>
          </p:cNvPr>
          <p:cNvSpPr txBox="1"/>
          <p:nvPr/>
        </p:nvSpPr>
        <p:spPr>
          <a:xfrm>
            <a:off x="1600533" y="2910219"/>
            <a:ext cx="66985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sozialwissenschaftlich abgesegnet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User - 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Zusätzlich zu Verständnis für AI-System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Best-Case-Szenario: umsetzbare Änderungen </a:t>
            </a:r>
          </a:p>
          <a:p>
            <a:endParaRPr lang="de-DE" dirty="0"/>
          </a:p>
        </p:txBody>
      </p:sp>
      <p:pic>
        <p:nvPicPr>
          <p:cNvPr id="25" name="Grafik 24" descr="Marke folgen mit einfarbiger Füllung">
            <a:extLst>
              <a:ext uri="{FF2B5EF4-FFF2-40B4-BE49-F238E27FC236}">
                <a16:creationId xmlns:a16="http://schemas.microsoft.com/office/drawing/2014/main" id="{CBEBEB54-3C2F-9DED-4291-DD8B2E664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4485424"/>
            <a:ext cx="519545" cy="519545"/>
          </a:xfrm>
          <a:prstGeom prst="rect">
            <a:avLst/>
          </a:prstGeom>
        </p:spPr>
      </p:pic>
      <p:pic>
        <p:nvPicPr>
          <p:cNvPr id="20" name="Grafik 19" descr="Marke folgen mit einfarbiger Füllung">
            <a:extLst>
              <a:ext uri="{FF2B5EF4-FFF2-40B4-BE49-F238E27FC236}">
                <a16:creationId xmlns:a16="http://schemas.microsoft.com/office/drawing/2014/main" id="{5C756C1B-CA96-C818-1544-F1CB60140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5304738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2"/>
            <a:ext cx="7933803" cy="246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066089"/>
            <a:ext cx="66985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Generierung von kontrafaktischen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Model-agnostischer, Gradienten-freier Ansatz bestehend aus verschiedenen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12138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266059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BEEC44A-B223-0F3D-C1C8-FCE2DAFBD4AA}"/>
              </a:ext>
            </a:extLst>
          </p:cNvPr>
          <p:cNvSpPr/>
          <p:nvPr/>
        </p:nvSpPr>
        <p:spPr>
          <a:xfrm>
            <a:off x="1167584" y="350645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261E2D-F2E2-EA51-3D34-37300AEDB626}"/>
              </a:ext>
            </a:extLst>
          </p:cNvPr>
          <p:cNvSpPr txBox="1"/>
          <p:nvPr/>
        </p:nvSpPr>
        <p:spPr>
          <a:xfrm>
            <a:off x="2830271" y="4495375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Actionability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2947AD-690A-8227-EB0B-C754C68220B8}"/>
              </a:ext>
            </a:extLst>
          </p:cNvPr>
          <p:cNvSpPr txBox="1"/>
          <p:nvPr/>
        </p:nvSpPr>
        <p:spPr>
          <a:xfrm>
            <a:off x="4757195" y="4495375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/>
              <a:t>Soundness</a:t>
            </a:r>
          </a:p>
          <a:p>
            <a:pPr algn="ctr"/>
            <a:endParaRPr lang="de-DE" sz="16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9B3733-757C-071B-CF7F-D5E9BC315975}"/>
              </a:ext>
            </a:extLst>
          </p:cNvPr>
          <p:cNvSpPr txBox="1"/>
          <p:nvPr/>
        </p:nvSpPr>
        <p:spPr>
          <a:xfrm>
            <a:off x="2830271" y="5509549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Coherency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D6A1A8F-DF04-D254-DFBB-850CA10BDE28}"/>
              </a:ext>
            </a:extLst>
          </p:cNvPr>
          <p:cNvSpPr txBox="1"/>
          <p:nvPr/>
        </p:nvSpPr>
        <p:spPr>
          <a:xfrm>
            <a:off x="4757195" y="5509548"/>
            <a:ext cx="18288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600" b="1" dirty="0"/>
          </a:p>
          <a:p>
            <a:pPr algn="ctr"/>
            <a:r>
              <a:rPr lang="de-DE" sz="1600" b="1" dirty="0" err="1"/>
              <a:t>Validity</a:t>
            </a:r>
            <a:endParaRPr lang="de-DE" sz="1600" b="1" dirty="0"/>
          </a:p>
          <a:p>
            <a:pPr algn="ctr"/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285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3C03D3E-800A-990C-B537-EABE71B60092}"/>
              </a:ext>
            </a:extLst>
          </p:cNvPr>
          <p:cNvSpPr/>
          <p:nvPr/>
        </p:nvSpPr>
        <p:spPr>
          <a:xfrm>
            <a:off x="-2427166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AA66EDF1-DE3D-BDEF-166D-DDC1E57CEF2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48353A3-9457-EF16-20A1-3BCAF6D5FBF0}"/>
              </a:ext>
            </a:extLst>
          </p:cNvPr>
          <p:cNvSpPr txBox="1"/>
          <p:nvPr/>
        </p:nvSpPr>
        <p:spPr>
          <a:xfrm>
            <a:off x="-200186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31" name="Grafik 30" descr="Marke folgen mit einfarbiger Füllung">
            <a:extLst>
              <a:ext uri="{FF2B5EF4-FFF2-40B4-BE49-F238E27FC236}">
                <a16:creationId xmlns:a16="http://schemas.microsoft.com/office/drawing/2014/main" id="{960D6FCE-4765-A239-05D5-9BAD5A2C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2466533"/>
            <a:ext cx="359636" cy="365760"/>
          </a:xfrm>
          <a:prstGeom prst="rect">
            <a:avLst/>
          </a:prstGeom>
        </p:spPr>
      </p:pic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6A97EE9C-30F7-B569-DA0C-28133BA3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16" y="3143092"/>
            <a:ext cx="359636" cy="36576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952E9F29-46DF-0134-310B-0C888BDD20D4}"/>
              </a:ext>
            </a:extLst>
          </p:cNvPr>
          <p:cNvSpPr txBox="1"/>
          <p:nvPr/>
        </p:nvSpPr>
        <p:spPr>
          <a:xfrm>
            <a:off x="1580585" y="2441676"/>
            <a:ext cx="669854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 - objective – </a:t>
            </a:r>
            <a:r>
              <a:rPr lang="en-US" sz="1800" dirty="0" err="1">
                <a:solidFill>
                  <a:schemeClr val="accent1"/>
                </a:solidFill>
              </a:rPr>
              <a:t>Optimierungsproblem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sz="1800" dirty="0">
                <a:solidFill>
                  <a:schemeClr val="accent1"/>
                </a:solidFill>
              </a:rPr>
              <a:t>radient – free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Kontrafaktische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Erklärungen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estriktionsetzung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/>
          </a:p>
        </p:txBody>
      </p:sp>
      <p:pic>
        <p:nvPicPr>
          <p:cNvPr id="41" name="Grafik 40" descr="Marke folgen mit einfarbiger Füllung">
            <a:extLst>
              <a:ext uri="{FF2B5EF4-FFF2-40B4-BE49-F238E27FC236}">
                <a16:creationId xmlns:a16="http://schemas.microsoft.com/office/drawing/2014/main" id="{67435CED-DE5E-10CD-CDD6-5F339A21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3819651"/>
            <a:ext cx="359636" cy="365760"/>
          </a:xfrm>
          <a:prstGeom prst="rect">
            <a:avLst/>
          </a:prstGeom>
        </p:spPr>
      </p:pic>
      <p:pic>
        <p:nvPicPr>
          <p:cNvPr id="43" name="Grafik 42" descr="Marke folgen mit einfarbiger Füllung">
            <a:extLst>
              <a:ext uri="{FF2B5EF4-FFF2-40B4-BE49-F238E27FC236}">
                <a16:creationId xmlns:a16="http://schemas.microsoft.com/office/drawing/2014/main" id="{F11A4549-B2E7-763B-7315-7D0F6D31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4499541"/>
            <a:ext cx="359636" cy="365760"/>
          </a:xfrm>
          <a:prstGeom prst="rect">
            <a:avLst/>
          </a:prstGeom>
        </p:spPr>
      </p:pic>
      <p:pic>
        <p:nvPicPr>
          <p:cNvPr id="45" name="Grafik 44" descr="Marke folgen mit einfarbiger Füllung">
            <a:extLst>
              <a:ext uri="{FF2B5EF4-FFF2-40B4-BE49-F238E27FC236}">
                <a16:creationId xmlns:a16="http://schemas.microsoft.com/office/drawing/2014/main" id="{BB318F37-4926-2444-630B-C61ED9D7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007" y="5174997"/>
            <a:ext cx="359636" cy="365760"/>
          </a:xfrm>
          <a:prstGeom prst="rect">
            <a:avLst/>
          </a:prstGeom>
        </p:spPr>
      </p:pic>
      <p:pic>
        <p:nvPicPr>
          <p:cNvPr id="47" name="Grafik 46" descr="Marke folgen mit einfarbiger Füllung">
            <a:extLst>
              <a:ext uri="{FF2B5EF4-FFF2-40B4-BE49-F238E27FC236}">
                <a16:creationId xmlns:a16="http://schemas.microsoft.com/office/drawing/2014/main" id="{958AF71D-D737-75BA-2435-0E3AA60C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5851587"/>
            <a:ext cx="35963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040ACF4-557A-D9C4-F4F6-0A452E344FD2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BDAD7313-85CC-8F7E-8DAF-F889CCC274C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C0F34199-BB9D-0F25-A943-007BE104A476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>
            <a:off x="6407751" y="4490459"/>
            <a:ext cx="1096925" cy="9033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6645CF9-5138-D9F9-3F1A-60BF0993233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7043D3C5-82DA-60C0-8E70-6E34914C661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4" name="Grafik 3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A4C3AE6E-7FA6-9653-D717-C5B2DD6E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4530" y="-2395507"/>
            <a:ext cx="1288420" cy="966315"/>
          </a:xfrm>
          <a:prstGeom prst="rect">
            <a:avLst/>
          </a:prstGeom>
        </p:spPr>
      </p:pic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3376" y="4086910"/>
            <a:ext cx="5852172" cy="4389129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8" y="4226459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40" y="5525519"/>
            <a:ext cx="1288420" cy="966315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4E6CD31-43D8-9BE8-30E9-AB8214B7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70" y="5525520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340" y="4226459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88655" y="2845262"/>
            <a:ext cx="5852172" cy="4389129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9969" y="2945842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9340" y="1628337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343376" y="1538126"/>
            <a:ext cx="5852172" cy="4389129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80876" y="372697"/>
            <a:ext cx="5852172" cy="43891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230876" y="-360130"/>
            <a:ext cx="5852172" cy="4389129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230876" y="-1290875"/>
            <a:ext cx="5852172" cy="4389129"/>
          </a:xfrm>
          <a:prstGeom prst="rect">
            <a:avLst/>
          </a:prstGeom>
        </p:spPr>
      </p:pic>
      <p:pic>
        <p:nvPicPr>
          <p:cNvPr id="30" name="Grafik 29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51390C8B-A2A7-D867-4012-0F1D299301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155876" y="-2643950"/>
            <a:ext cx="5852172" cy="4389129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9969" y="1628337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7315404" y="-4152170"/>
            <a:ext cx="5852172" cy="4389129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78" y="1628337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340" y="2927397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8987" y="5470055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7922" y="1672028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8987" y="4278374"/>
            <a:ext cx="1219200" cy="914400"/>
          </a:xfrm>
          <a:prstGeom prst="rect">
            <a:avLst/>
          </a:prstGeom>
        </p:spPr>
      </p:pic>
      <p:pic>
        <p:nvPicPr>
          <p:cNvPr id="49" name="Grafik 48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CE239BBA-A173-99AB-BD35-F8D01D1926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8987" y="1646315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8987" y="3007054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538407A-9B79-8CFF-60E9-F4DFD3D23B4A}"/>
              </a:ext>
            </a:extLst>
          </p:cNvPr>
          <p:cNvSpPr txBox="1"/>
          <p:nvPr/>
        </p:nvSpPr>
        <p:spPr>
          <a:xfrm>
            <a:off x="5123290" y="1834434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@Denise fehlende Plots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57EC4-0E50-A7B3-35CE-DE49DC2BE0ED}"/>
              </a:ext>
            </a:extLst>
          </p:cNvPr>
          <p:cNvSpPr txBox="1"/>
          <p:nvPr/>
        </p:nvSpPr>
        <p:spPr>
          <a:xfrm>
            <a:off x="-3570570" y="3517593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0E6066-9FA3-529C-BD81-779262F0139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1132C18-076D-153F-D5AD-BE51E3E65328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7D4A974B-A191-0445-0820-B4B409D2205C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2" y="3977578"/>
            <a:ext cx="3048000" cy="2286000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0BF137-354B-1FA7-F5E0-A681ED3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42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201B6-9674-2A28-8FC9-FEE3DDFB154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FE9AC94-EFC6-8F39-B6F3-5543E9E2135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E4A02FA0-C9F1-B9F9-10D6-1578117B3B3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63595D-872F-BC50-0828-DB54D6FAC4A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A650003-1253-623E-9A81-1C6F482C9A8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AF3A78FB-BA9E-406D-CED8-E33B8ED20C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B88B976-4D55-44F7-66AB-9EF9CF557719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B9E9A2FE-71E5-7699-AE8F-7A1ACA3F677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785EE-FD1A-11CF-FCB2-C08EB2CF59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120394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BBA890-C023-ED3E-8DF9-B090A9F6EF60}"/>
              </a:ext>
            </a:extLst>
          </p:cNvPr>
          <p:cNvSpPr txBox="1"/>
          <p:nvPr/>
        </p:nvSpPr>
        <p:spPr>
          <a:xfrm>
            <a:off x="-2951086" y="493167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Fancy klingende Gliederung –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Theorie überhaupt notwendig?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4732FD-065B-8C13-096F-790952A2BA31}"/>
              </a:ext>
            </a:extLst>
          </p:cNvPr>
          <p:cNvSpPr txBox="1"/>
          <p:nvPr/>
        </p:nvSpPr>
        <p:spPr>
          <a:xfrm>
            <a:off x="-2539835" y="0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2DD6EB8-A8E7-0333-8A66-4A2D3A681BCE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5358C3D6-2D03-9DCB-296D-57339DD8CB1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2D90C-3A04-C30E-C958-434CF653D40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A708A2B-7EDF-CB20-6405-845D67E5D40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L-Form 16">
            <a:extLst>
              <a:ext uri="{FF2B5EF4-FFF2-40B4-BE49-F238E27FC236}">
                <a16:creationId xmlns:a16="http://schemas.microsoft.com/office/drawing/2014/main" id="{3B577203-71E9-8E36-6659-311A611D770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4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68934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D167B2-7A79-C77F-FB14-2B597879C663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888EC65-BD06-D0B9-EBAF-EB8729E1968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47A7E55-3139-ABC1-1FF7-B9156CBE2E5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8421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8421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84213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9D89A6-C007-3A12-A36F-B1AB5E06C17B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69A8BD0-C709-51F9-BA52-5BBD220EAEF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L-Form 13">
            <a:extLst>
              <a:ext uri="{FF2B5EF4-FFF2-40B4-BE49-F238E27FC236}">
                <a16:creationId xmlns:a16="http://schemas.microsoft.com/office/drawing/2014/main" id="{82FD2FB7-5C71-BC65-57ED-4D2952E49CE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99666" y="2508534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32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4BD220-C636-AB77-D047-9BB11EE5AE7C}"/>
              </a:ext>
            </a:extLst>
          </p:cNvPr>
          <p:cNvSpPr txBox="1"/>
          <p:nvPr/>
        </p:nvSpPr>
        <p:spPr>
          <a:xfrm>
            <a:off x="-3312861" y="3835243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B356D47-44DF-4112-0A40-E6670E67F55E}"/>
              </a:ext>
            </a:extLst>
          </p:cNvPr>
          <p:cNvSpPr/>
          <p:nvPr/>
        </p:nvSpPr>
        <p:spPr>
          <a:xfrm>
            <a:off x="606005" y="2228248"/>
            <a:ext cx="1944668" cy="9220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vollständig, valide, konsistent 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401538-9210-A15D-8CD3-6E86BB5AD153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2667262" y="780711"/>
            <a:ext cx="358615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0E7A7688-2C4F-64C1-3B9D-E7AF52552EC6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2554168" y="2174484"/>
            <a:ext cx="584802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07C9B9A-9F7C-529D-0EC4-30C62A99E5A4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5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E4BB92A-267C-8CC7-28FE-EB412589D7A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77AB775B-ED0A-74AF-2A1F-4FBEB7555CB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31B9FB-948A-1236-8DA4-DFCFBE21CBD5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032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E45527F-28B3-A375-CE45-0154EBC12BE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54FC4056-07DD-6647-AA88-9BA6D977D72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CA2C20-F54F-FF58-B220-D0CB744A9626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8" grpId="0" animBg="1"/>
      <p:bldP spid="41" grpId="0" animBg="1"/>
      <p:bldP spid="4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BAF3867-4E4A-3561-D8D2-A9D157CFF4E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A35EEFA1-D4C0-7888-D418-ABB6C97C888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59BFF2-BF3B-6DF0-88F7-7F4A4B87EEC2}"/>
              </a:ext>
            </a:extLst>
          </p:cNvPr>
          <p:cNvSpPr txBox="1"/>
          <p:nvPr/>
        </p:nvSpPr>
        <p:spPr>
          <a:xfrm>
            <a:off x="3198861" y="4391618"/>
            <a:ext cx="149072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4EAE0F9-613E-5843-E22C-E82456ECAFD0}"/>
              </a:ext>
            </a:extLst>
          </p:cNvPr>
          <p:cNvSpPr/>
          <p:nvPr/>
        </p:nvSpPr>
        <p:spPr>
          <a:xfrm>
            <a:off x="2591624" y="2200429"/>
            <a:ext cx="3960751" cy="3035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E3E8DE-52BC-347D-DBF2-FA47F8E2691D}"/>
              </a:ext>
            </a:extLst>
          </p:cNvPr>
          <p:cNvSpPr txBox="1"/>
          <p:nvPr/>
        </p:nvSpPr>
        <p:spPr>
          <a:xfrm flipH="1">
            <a:off x="2729205" y="2509383"/>
            <a:ext cx="655060" cy="381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3A1EE9-DBD4-EAC5-9707-F4BE9126B114}"/>
              </a:ext>
            </a:extLst>
          </p:cNvPr>
          <p:cNvSpPr/>
          <p:nvPr/>
        </p:nvSpPr>
        <p:spPr>
          <a:xfrm>
            <a:off x="3761092" y="4479829"/>
            <a:ext cx="229894" cy="1473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1D7C0B8-637F-41CA-F47E-67E4262A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68" y="2311995"/>
            <a:ext cx="2225613" cy="1466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Grafik 4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BEA036F-EED0-BCBF-0C36-34526B9A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40" y="3464378"/>
            <a:ext cx="1216295" cy="1204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2" name="Grafik 1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737C2E99-BB08-DAC1-7446-3F11DE44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8994" y="3825005"/>
            <a:ext cx="1373731" cy="1083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F6198C-2ADF-5DCC-9EA9-98673E82B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725" y="4350921"/>
            <a:ext cx="714771" cy="677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Smiley 15">
            <a:extLst>
              <a:ext uri="{FF2B5EF4-FFF2-40B4-BE49-F238E27FC236}">
                <a16:creationId xmlns:a16="http://schemas.microsoft.com/office/drawing/2014/main" id="{AB2E3692-037F-9CF2-1A62-74B4D423B5DA}"/>
              </a:ext>
            </a:extLst>
          </p:cNvPr>
          <p:cNvSpPr/>
          <p:nvPr/>
        </p:nvSpPr>
        <p:spPr>
          <a:xfrm>
            <a:off x="5731133" y="4366669"/>
            <a:ext cx="380852" cy="323017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ECF8E6E-5544-6070-2077-4445D996B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609" y="4157825"/>
            <a:ext cx="512124" cy="870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84055BA-BF6A-323E-5990-46F2902CCF3D}"/>
              </a:ext>
            </a:extLst>
          </p:cNvPr>
          <p:cNvSpPr txBox="1"/>
          <p:nvPr/>
        </p:nvSpPr>
        <p:spPr>
          <a:xfrm>
            <a:off x="4388860" y="3911924"/>
            <a:ext cx="1020318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Das ist keine große Hilfe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8CF5D7-CC63-F19E-8BF2-5A9AF84AC8C7}"/>
              </a:ext>
            </a:extLst>
          </p:cNvPr>
          <p:cNvSpPr txBox="1"/>
          <p:nvPr/>
        </p:nvSpPr>
        <p:spPr>
          <a:xfrm>
            <a:off x="3930535" y="2407475"/>
            <a:ext cx="1761193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das und das und das und das und das und das ……und das, dann: </a:t>
            </a:r>
            <a:r>
              <a:rPr lang="de-DE" sz="1200" b="1" dirty="0" err="1">
                <a:latin typeface="+mj-lt"/>
              </a:rPr>
              <a:t>Good</a:t>
            </a:r>
            <a:endParaRPr lang="de-DE" sz="1200" b="1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F8FE0A-778F-320C-FA74-EE81DE3527A1}"/>
              </a:ext>
            </a:extLst>
          </p:cNvPr>
          <p:cNvSpPr txBox="1"/>
          <p:nvPr/>
        </p:nvSpPr>
        <p:spPr>
          <a:xfrm>
            <a:off x="2968214" y="3901170"/>
            <a:ext cx="1153519" cy="22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95A0159-42D5-37E0-4991-D709B88E67DE}"/>
              </a:ext>
            </a:extLst>
          </p:cNvPr>
          <p:cNvSpPr txBox="1"/>
          <p:nvPr/>
        </p:nvSpPr>
        <p:spPr>
          <a:xfrm>
            <a:off x="-3351053" y="732151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C292A0A-8906-CEEB-1884-E3B97B56A46D}"/>
              </a:ext>
            </a:extLst>
          </p:cNvPr>
          <p:cNvSpPr txBox="1"/>
          <p:nvPr/>
        </p:nvSpPr>
        <p:spPr>
          <a:xfrm>
            <a:off x="-3310248" y="25838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E50E364-74F9-804D-06ED-0DE7B83BB9B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5F1A011F-E7B7-CC84-5E8C-E5BD84687A05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237F4F-D7E1-B279-58AD-3DDFE191C775}"/>
              </a:ext>
            </a:extLst>
          </p:cNvPr>
          <p:cNvSpPr txBox="1"/>
          <p:nvPr/>
        </p:nvSpPr>
        <p:spPr>
          <a:xfrm>
            <a:off x="-3481644" y="1856434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>
                <a:solidFill>
                  <a:schemeClr val="accent3"/>
                </a:solidFill>
              </a:rPr>
              <a:t>Erklärung abstimmen mit Simon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21CFF0-BFF0-8C24-8AAF-1F0EE8319F90}"/>
              </a:ext>
            </a:extLst>
          </p:cNvPr>
          <p:cNvSpPr txBox="1"/>
          <p:nvPr/>
        </p:nvSpPr>
        <p:spPr>
          <a:xfrm>
            <a:off x="-30544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30775D-B138-C758-A5D3-7E1F8F7528CD}"/>
              </a:ext>
            </a:extLst>
          </p:cNvPr>
          <p:cNvSpPr txBox="1"/>
          <p:nvPr/>
        </p:nvSpPr>
        <p:spPr>
          <a:xfrm>
            <a:off x="-2382778" y="77388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5700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200976" y="70763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131130" y="2009406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5" y="3488688"/>
            <a:ext cx="919840" cy="1481893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25" y="2529886"/>
            <a:ext cx="1266411" cy="864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2844492" y="2644153"/>
            <a:ext cx="1210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</a:rPr>
              <a:t>Prognose:</a:t>
            </a:r>
            <a:r>
              <a:rPr lang="de-DE" sz="1050" b="1" dirty="0"/>
              <a:t> </a:t>
            </a:r>
          </a:p>
          <a:p>
            <a:pPr algn="ctr"/>
            <a:r>
              <a:rPr lang="de-DE" sz="1050" b="1" dirty="0">
                <a:solidFill>
                  <a:srgbClr val="FFC000"/>
                </a:solidFill>
              </a:rPr>
              <a:t>Standard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063" y="2070836"/>
            <a:ext cx="2719169" cy="1561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4135755" y="2246884"/>
            <a:ext cx="245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  <a:r>
              <a:rPr lang="de-DE" sz="1200" b="1" dirty="0">
                <a:solidFill>
                  <a:schemeClr val="accent1"/>
                </a:solidFill>
              </a:rPr>
              <a:t> hat die zweithöchste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Zuordnungswahrscheinlichkeit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1200" b="1" dirty="0">
                <a:solidFill>
                  <a:schemeClr val="accent1"/>
                </a:solidFill>
              </a:rPr>
              <a:t> Zielklasse!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>
            <a:cxnSpLocks/>
          </p:cNvCxnSpPr>
          <p:nvPr/>
        </p:nvCxnSpPr>
        <p:spPr>
          <a:xfrm>
            <a:off x="3290076" y="4234883"/>
            <a:ext cx="505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44" y="3562835"/>
            <a:ext cx="1229269" cy="1217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6197002" y="2637975"/>
            <a:ext cx="542116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3" name="Grafik 5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63607D9-DA5F-E407-2B68-22F2D04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3566" y="4097665"/>
            <a:ext cx="1906666" cy="1217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66804541-73DF-A1E7-18D9-9505B527417E}"/>
              </a:ext>
            </a:extLst>
          </p:cNvPr>
          <p:cNvSpPr txBox="1"/>
          <p:nvPr/>
        </p:nvSpPr>
        <p:spPr>
          <a:xfrm>
            <a:off x="5019141" y="4587697"/>
            <a:ext cx="20251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FFC000"/>
                </a:solidFill>
              </a:rPr>
              <a:t>Standard</a:t>
            </a:r>
            <a:r>
              <a:rPr lang="de-DE" sz="1050" b="1" dirty="0">
                <a:solidFill>
                  <a:srgbClr val="C00000"/>
                </a:solidFill>
              </a:rPr>
              <a:t>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endParaRPr lang="de-DE" sz="1050" b="1" dirty="0">
              <a:sym typeface="Wingdings" panose="05000000000000000000" pitchFamily="2" charset="2"/>
            </a:endParaRPr>
          </a:p>
          <a:p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Poor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</a:p>
          <a:p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  <a:endParaRPr lang="de-DE" sz="105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3992152" y="4037523"/>
            <a:ext cx="137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3" name="Grafik 12" descr="Häkchen mit einfarbiger Füllung">
            <a:extLst>
              <a:ext uri="{FF2B5EF4-FFF2-40B4-BE49-F238E27FC236}">
                <a16:creationId xmlns:a16="http://schemas.microsoft.com/office/drawing/2014/main" id="{97E6CDE7-C143-9E6E-9C30-607F0FEB7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003" y="4893015"/>
            <a:ext cx="563837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 animBg="1"/>
      <p:bldP spid="55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96E3B63-48D9-7147-EF1B-69CFC373DF48}"/>
              </a:ext>
            </a:extLst>
          </p:cNvPr>
          <p:cNvSpPr/>
          <p:nvPr/>
        </p:nvSpPr>
        <p:spPr>
          <a:xfrm>
            <a:off x="1174305" y="294634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AF5D228D-C02F-FDFB-A736-A5CF100727F0}"/>
              </a:ext>
            </a:extLst>
          </p:cNvPr>
          <p:cNvSpPr/>
          <p:nvPr/>
        </p:nvSpPr>
        <p:spPr>
          <a:xfrm>
            <a:off x="1167584" y="402080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72EC22A-1FBB-3C3F-25D6-77F72B46C64D}"/>
              </a:ext>
            </a:extLst>
          </p:cNvPr>
          <p:cNvSpPr/>
          <p:nvPr/>
        </p:nvSpPr>
        <p:spPr>
          <a:xfrm>
            <a:off x="1174305" y="348615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6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882BE6A-2D61-1E94-4BA9-3862B2906E9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FAE3BC13-562B-0EE7-486E-6CC5E1ED55D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BB3BC46-6ACF-5D96-1D0B-25F6496333A4}"/>
              </a:ext>
            </a:extLst>
          </p:cNvPr>
          <p:cNvSpPr txBox="1"/>
          <p:nvPr/>
        </p:nvSpPr>
        <p:spPr>
          <a:xfrm>
            <a:off x="-2050441" y="959259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102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6205AE-E99B-1932-234C-8477C1D650AA}"/>
              </a:ext>
            </a:extLst>
          </p:cNvPr>
          <p:cNvSpPr txBox="1"/>
          <p:nvPr/>
        </p:nvSpPr>
        <p:spPr>
          <a:xfrm>
            <a:off x="-3070039" y="1561949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02CE75-516E-2A69-0CBC-2E141CA443B2}"/>
              </a:ext>
            </a:extLst>
          </p:cNvPr>
          <p:cNvSpPr txBox="1"/>
          <p:nvPr/>
        </p:nvSpPr>
        <p:spPr>
          <a:xfrm>
            <a:off x="8575311" y="20973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2D65C0A-8FF2-0B0B-4CC6-DC511D52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-4075" r="44779" b="-5402"/>
          <a:stretch/>
        </p:blipFill>
        <p:spPr>
          <a:xfrm>
            <a:off x="1311454" y="1919035"/>
            <a:ext cx="7165161" cy="675770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1919035"/>
            <a:ext cx="676656" cy="67665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C8F09DF8-D43D-473A-2D91-EE483DFE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3493795"/>
            <a:ext cx="676656" cy="676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5D841E9-A8BD-C00A-50E1-57EF3C34D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73120" b="1480"/>
          <a:stretch/>
        </p:blipFill>
        <p:spPr>
          <a:xfrm>
            <a:off x="1306954" y="3493796"/>
            <a:ext cx="3498726" cy="65317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EA00598-75A4-09D4-B269-0B59D58DB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207"/>
          <a:stretch/>
        </p:blipFill>
        <p:spPr>
          <a:xfrm>
            <a:off x="5590739" y="3493794"/>
            <a:ext cx="2885876" cy="65317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543324E-14A6-1E65-F0C3-5AACEE4ED324}"/>
              </a:ext>
            </a:extLst>
          </p:cNvPr>
          <p:cNvSpPr txBox="1"/>
          <p:nvPr/>
        </p:nvSpPr>
        <p:spPr>
          <a:xfrm>
            <a:off x="8575311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4D5BD1-D017-F3A6-07F0-F033F8A2D470}"/>
              </a:ext>
            </a:extLst>
          </p:cNvPr>
          <p:cNvSpPr txBox="1"/>
          <p:nvPr/>
        </p:nvSpPr>
        <p:spPr>
          <a:xfrm>
            <a:off x="4893409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A9C9868-3873-54C6-2995-6588FA471652}"/>
              </a:ext>
            </a:extLst>
          </p:cNvPr>
          <p:cNvSpPr/>
          <p:nvPr/>
        </p:nvSpPr>
        <p:spPr>
          <a:xfrm>
            <a:off x="7086599" y="3483324"/>
            <a:ext cx="1390015" cy="6531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92D0993-CFB2-98A0-285C-153654196581}"/>
              </a:ext>
            </a:extLst>
          </p:cNvPr>
          <p:cNvSpPr/>
          <p:nvPr/>
        </p:nvSpPr>
        <p:spPr>
          <a:xfrm>
            <a:off x="6121399" y="1919035"/>
            <a:ext cx="1305561" cy="65229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7F9AE29-1E97-E0AD-09BD-F02CD44E557E}"/>
              </a:ext>
            </a:extLst>
          </p:cNvPr>
          <p:cNvSpPr txBox="1"/>
          <p:nvPr/>
        </p:nvSpPr>
        <p:spPr>
          <a:xfrm>
            <a:off x="1306954" y="2664497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Standard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226A130-EFAA-79CA-D143-04AADD325BFF}"/>
              </a:ext>
            </a:extLst>
          </p:cNvPr>
          <p:cNvSpPr txBox="1"/>
          <p:nvPr/>
        </p:nvSpPr>
        <p:spPr>
          <a:xfrm>
            <a:off x="1306954" y="4351489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Poor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>
                <a:solidFill>
                  <a:srgbClr val="FFC000"/>
                </a:solidFill>
              </a:rPr>
              <a:t> 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6205AE-E99B-1932-234C-8477C1D650AA}"/>
              </a:ext>
            </a:extLst>
          </p:cNvPr>
          <p:cNvSpPr txBox="1"/>
          <p:nvPr/>
        </p:nvSpPr>
        <p:spPr>
          <a:xfrm>
            <a:off x="-3070039" y="1561949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54" y="1919035"/>
            <a:ext cx="676656" cy="676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86F9A3-357F-7336-C556-D7798D71C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36"/>
          <a:stretch/>
        </p:blipFill>
        <p:spPr>
          <a:xfrm>
            <a:off x="1480275" y="1916541"/>
            <a:ext cx="6383566" cy="28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99ED6AD-668B-74A5-CA78-5407C53ED4F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523BAE1B-12F9-609F-2989-42FC98AE2E5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3654510" y="5246300"/>
            <a:ext cx="269858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Forschungsausblick</a:t>
            </a:r>
          </a:p>
        </p:txBody>
      </p:sp>
      <p:pic>
        <p:nvPicPr>
          <p:cNvPr id="6" name="Grafik 5" descr="Künstliche Intelligenz mit einfarbiger Füllung">
            <a:extLst>
              <a:ext uri="{FF2B5EF4-FFF2-40B4-BE49-F238E27FC236}">
                <a16:creationId xmlns:a16="http://schemas.microsoft.com/office/drawing/2014/main" id="{EA6B6265-4EEE-F685-FAA8-879B8C7F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50" y="5112266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E4DB41-07C3-496F-F8D8-428162EEBA25}"/>
              </a:ext>
            </a:extLst>
          </p:cNvPr>
          <p:cNvSpPr txBox="1"/>
          <p:nvPr/>
        </p:nvSpPr>
        <p:spPr>
          <a:xfrm>
            <a:off x="2235200" y="5112266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C03084-E169-457F-B35E-38DFCBE90C09}"/>
              </a:ext>
            </a:extLst>
          </p:cNvPr>
          <p:cNvSpPr txBox="1"/>
          <p:nvPr/>
        </p:nvSpPr>
        <p:spPr>
          <a:xfrm>
            <a:off x="3752833" y="2281353"/>
            <a:ext cx="269858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Fazit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A7793A6-29B9-095B-FBED-9E95A2E4A1B2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CFF52B-20B2-C760-09A5-78017D064A03}"/>
              </a:ext>
            </a:extLst>
          </p:cNvPr>
          <p:cNvSpPr txBox="1"/>
          <p:nvPr/>
        </p:nvSpPr>
        <p:spPr>
          <a:xfrm>
            <a:off x="-922100" y="494453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830420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6" y="2275058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3559044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spcBef>
                <a:spcPts val="1600"/>
              </a:spcBef>
              <a:spcAft>
                <a:spcPts val="1600"/>
              </a:spcAft>
            </a:pPr>
            <a:r>
              <a:rPr lang="en-US" kern="0" dirty="0">
                <a:solidFill>
                  <a:schemeClr val="accent1"/>
                </a:solidFill>
              </a:rPr>
              <a:t>Zeit für </a:t>
            </a:r>
            <a:r>
              <a:rPr lang="en-US" kern="0" dirty="0" err="1">
                <a:solidFill>
                  <a:schemeClr val="accent1"/>
                </a:solidFill>
              </a:rPr>
              <a:t>Fragen</a:t>
            </a: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184955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4094542"/>
            <a:ext cx="685661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304436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3598919"/>
            <a:ext cx="497393" cy="369332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215037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296057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315593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330256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225732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410849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184844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306605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198757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209857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418540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495422" y="4092857"/>
            <a:ext cx="360297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389591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333396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336529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415798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4137237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6C75B3-EDAC-7E1D-59B7-EC74B6AA9F3E}"/>
              </a:ext>
            </a:extLst>
          </p:cNvPr>
          <p:cNvSpPr txBox="1"/>
          <p:nvPr/>
        </p:nvSpPr>
        <p:spPr>
          <a:xfrm>
            <a:off x="5202406" y="3490899"/>
            <a:ext cx="7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XAI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BE4073-CDAE-7511-7A0F-8A667326B79B}"/>
              </a:ext>
            </a:extLst>
          </p:cNvPr>
          <p:cNvSpPr txBox="1"/>
          <p:nvPr/>
        </p:nvSpPr>
        <p:spPr>
          <a:xfrm>
            <a:off x="-2382778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2216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  <p:bldP spid="3" grpId="0" animBg="1"/>
      <p:bldP spid="32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84AE8-617F-6D9A-2BA5-666529595180}"/>
              </a:ext>
            </a:extLst>
          </p:cNvPr>
          <p:cNvSpPr/>
          <p:nvPr/>
        </p:nvSpPr>
        <p:spPr>
          <a:xfrm>
            <a:off x="605097" y="4151920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11638DD-37E8-36DB-FB4F-35C612B25E39}"/>
              </a:ext>
            </a:extLst>
          </p:cNvPr>
          <p:cNvSpPr/>
          <p:nvPr/>
        </p:nvSpPr>
        <p:spPr>
          <a:xfrm>
            <a:off x="605098" y="1726163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1FBB22D-4A2A-1453-52C2-9F02B7DE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B6A8C2-8C2F-EF6C-D88C-3C682EFD6AB3}"/>
              </a:ext>
            </a:extLst>
          </p:cNvPr>
          <p:cNvSpPr txBox="1"/>
          <p:nvPr/>
        </p:nvSpPr>
        <p:spPr>
          <a:xfrm>
            <a:off x="1186995" y="4735744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User-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r>
              <a:rPr lang="de-DE" dirty="0">
                <a:solidFill>
                  <a:schemeClr val="accent1"/>
                </a:solidFill>
              </a:rPr>
              <a:t> (Miller,2019) und in XAI etabliert (Byrne,2019)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73F31BE0-5233-062C-6DA7-EC842921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7" y="4735744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2ED78BF-3D3E-A726-0171-C7D39A1D4910}"/>
              </a:ext>
            </a:extLst>
          </p:cNvPr>
          <p:cNvSpPr txBox="1"/>
          <p:nvPr/>
        </p:nvSpPr>
        <p:spPr>
          <a:xfrm>
            <a:off x="1186995" y="2395348"/>
            <a:ext cx="7837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 für Ereignisse, die nicht tatsächlich stattgefunden haben</a:t>
            </a:r>
          </a:p>
        </p:txBody>
      </p:sp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52CC6345-B799-B4BA-DC64-DE8F7A10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994694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4701BF-1EEE-0626-98FE-A256994B3664}"/>
              </a:ext>
            </a:extLst>
          </p:cNvPr>
          <p:cNvSpPr txBox="1"/>
          <p:nvPr/>
        </p:nvSpPr>
        <p:spPr>
          <a:xfrm>
            <a:off x="1186995" y="3034055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Eine Art, wie wir Menschen Erklärungen konstruieren (Miller,2019)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21C228-0589-9B98-CDEE-58843E757996}"/>
              </a:ext>
            </a:extLst>
          </p:cNvPr>
          <p:cNvSpPr txBox="1"/>
          <p:nvPr/>
        </p:nvSpPr>
        <p:spPr>
          <a:xfrm flipH="1">
            <a:off x="605099" y="186915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CD0B61-07C3-9F15-22D7-DE1DD125400E}"/>
              </a:ext>
            </a:extLst>
          </p:cNvPr>
          <p:cNvSpPr txBox="1"/>
          <p:nvPr/>
        </p:nvSpPr>
        <p:spPr>
          <a:xfrm flipH="1">
            <a:off x="642513" y="4289326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E1E944EC-3420-3F61-2837-CEB8785D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5382075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D065163-CDBA-530D-0F56-83A10479A4F5}"/>
              </a:ext>
            </a:extLst>
          </p:cNvPr>
          <p:cNvSpPr txBox="1"/>
          <p:nvPr/>
        </p:nvSpPr>
        <p:spPr>
          <a:xfrm>
            <a:off x="1186995" y="5382075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Input, durch den sich AI-Prognose ändert)</a:t>
            </a:r>
          </a:p>
        </p:txBody>
      </p:sp>
    </p:spTree>
    <p:extLst>
      <p:ext uri="{BB962C8B-B14F-4D97-AF65-F5344CB8AC3E}">
        <p14:creationId xmlns:p14="http://schemas.microsoft.com/office/powerpoint/2010/main" val="25619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51B5D07-2456-C8F7-1076-7E85B0ED855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657499A1-6B57-AAEA-95AB-A9FF135FC82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1"/>
                </a:solidFill>
              </a:rPr>
              <a:t>Algorithmusauswahl</a:t>
            </a:r>
            <a:r>
              <a:rPr lang="de-DE" sz="2400" dirty="0">
                <a:solidFill>
                  <a:schemeClr val="accent1"/>
                </a:solidFill>
              </a:rPr>
              <a:t>: CARE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5" y="3068707"/>
            <a:ext cx="555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Model-agnostischer, </a:t>
            </a:r>
            <a:r>
              <a:rPr lang="de-DE" dirty="0" err="1">
                <a:solidFill>
                  <a:schemeClr val="accent1"/>
                </a:solidFill>
              </a:rPr>
              <a:t>gradienten</a:t>
            </a:r>
            <a:r>
              <a:rPr lang="de-DE" dirty="0">
                <a:solidFill>
                  <a:schemeClr val="accent1"/>
                </a:solidFill>
              </a:rPr>
              <a:t>-freier Ansatz bestehend aus verschiedenen Zielfunktionen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95348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</a:t>
            </a:r>
            <a:r>
              <a:rPr lang="de-DE" dirty="0" err="1">
                <a:solidFill>
                  <a:schemeClr val="accent1"/>
                </a:solidFill>
              </a:rPr>
              <a:t>generierung</a:t>
            </a:r>
            <a:r>
              <a:rPr lang="de-DE" dirty="0">
                <a:solidFill>
                  <a:schemeClr val="accent1"/>
                </a:solidFill>
              </a:rPr>
              <a:t> von kontrafaktischen Erklärungen (2021)</a:t>
            </a:r>
            <a:endParaRPr lang="de-DE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DEC42D-6A65-97FF-F7AA-69DA6A1D78A9}"/>
              </a:ext>
            </a:extLst>
          </p:cNvPr>
          <p:cNvSpPr txBox="1"/>
          <p:nvPr/>
        </p:nvSpPr>
        <p:spPr>
          <a:xfrm>
            <a:off x="1186995" y="3897808"/>
            <a:ext cx="555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87E96C99-AC7E-7F9D-2D01-0996D5E5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822702"/>
            <a:ext cx="519545" cy="51954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EC20FF5-F20F-2D02-F982-4EA634203BA7}"/>
              </a:ext>
            </a:extLst>
          </p:cNvPr>
          <p:cNvSpPr/>
          <p:nvPr/>
        </p:nvSpPr>
        <p:spPr>
          <a:xfrm>
            <a:off x="1866900" y="4388397"/>
            <a:ext cx="5105400" cy="230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C8E14C8-DA61-019F-1013-7623B6E53D94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4419600" y="4388397"/>
            <a:ext cx="0" cy="2307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373C989-73B9-0DC0-02FA-83186200C464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1866900" y="5542236"/>
            <a:ext cx="5105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CCA79FD-5759-74BF-DC08-37FEB06EEBE9}"/>
              </a:ext>
            </a:extLst>
          </p:cNvPr>
          <p:cNvSpPr txBox="1"/>
          <p:nvPr/>
        </p:nvSpPr>
        <p:spPr>
          <a:xfrm>
            <a:off x="2409826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Actionability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23384F-CF2C-4F84-8A32-27FB30A3C264}"/>
              </a:ext>
            </a:extLst>
          </p:cNvPr>
          <p:cNvSpPr txBox="1"/>
          <p:nvPr/>
        </p:nvSpPr>
        <p:spPr>
          <a:xfrm>
            <a:off x="4971357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Soundness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0765E3-2D2B-0422-80CC-F28648A750F6}"/>
              </a:ext>
            </a:extLst>
          </p:cNvPr>
          <p:cNvSpPr txBox="1"/>
          <p:nvPr/>
        </p:nvSpPr>
        <p:spPr>
          <a:xfrm>
            <a:off x="2409826" y="5901589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Coherency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D80CEE6-24FA-DF06-E77C-582C73203A34}"/>
              </a:ext>
            </a:extLst>
          </p:cNvPr>
          <p:cNvSpPr txBox="1"/>
          <p:nvPr/>
        </p:nvSpPr>
        <p:spPr>
          <a:xfrm>
            <a:off x="4971357" y="5905233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Validity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42596" y="1266030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6445420" y="1244699"/>
            <a:ext cx="2698580" cy="36933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@Simon damit ist gemeint: 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r>
              <a:rPr lang="de-DE" dirty="0">
                <a:solidFill>
                  <a:schemeClr val="accent3"/>
                </a:solidFill>
              </a:rPr>
              <a:t> kannst du dazu eine Folie basteln / den Punkt umbenennen?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6" y="2569540"/>
            <a:ext cx="679675" cy="1094979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0" y="2117241"/>
            <a:ext cx="834113" cy="452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948059" y="2099964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Prognose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„Standard“</a:t>
            </a:r>
          </a:p>
        </p:txBody>
      </p: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695" y="2434644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2420837" y="2956443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90" y="1541069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3431632" y="1657646"/>
            <a:ext cx="687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„Poor“ hat die zweithöchste 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Zuordnungswahrscheinlichkeit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800" dirty="0">
                <a:solidFill>
                  <a:schemeClr val="accent1"/>
                </a:solidFill>
              </a:rPr>
              <a:t> Zielklasse!</a:t>
            </a:r>
          </a:p>
        </p:txBody>
      </p:sp>
      <p:pic>
        <p:nvPicPr>
          <p:cNvPr id="16" name="Grafik 1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3403AD1-F0AC-CFB4-6DD8-C29F98CE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315189" y="3040003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20235A7-3983-C53F-7CA1-8EB4560A7A56}"/>
              </a:ext>
            </a:extLst>
          </p:cNvPr>
          <p:cNvSpPr txBox="1"/>
          <p:nvPr/>
        </p:nvSpPr>
        <p:spPr>
          <a:xfrm>
            <a:off x="3500729" y="3414029"/>
            <a:ext cx="25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„Standard?“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 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“!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„Poor“?“Standard“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““Standard“</a:t>
            </a:r>
            <a:endParaRPr lang="de-DE" sz="800" dirty="0">
              <a:solidFill>
                <a:schemeClr val="accent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/>
          <p:nvPr/>
        </p:nvCxnSpPr>
        <p:spPr>
          <a:xfrm>
            <a:off x="1163753" y="2956443"/>
            <a:ext cx="717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4367761" y="1888478"/>
            <a:ext cx="913923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Grafik 22" descr="Häkchen mit einfarbiger Füllung">
            <a:extLst>
              <a:ext uri="{FF2B5EF4-FFF2-40B4-BE49-F238E27FC236}">
                <a16:creationId xmlns:a16="http://schemas.microsoft.com/office/drawing/2014/main" id="{C921DAE6-3527-F9CF-59C0-136A36657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3417132"/>
            <a:ext cx="670902" cy="67090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925CFE-5B36-1566-7331-4433AE79E0F0}"/>
              </a:ext>
            </a:extLst>
          </p:cNvPr>
          <p:cNvSpPr txBox="1"/>
          <p:nvPr/>
        </p:nvSpPr>
        <p:spPr>
          <a:xfrm>
            <a:off x="1007610" y="4045585"/>
            <a:ext cx="393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</p:txBody>
      </p:sp>
      <p:pic>
        <p:nvPicPr>
          <p:cNvPr id="26" name="Grafik 25" descr="Marke folgen mit einfarbiger Füllung">
            <a:extLst>
              <a:ext uri="{FF2B5EF4-FFF2-40B4-BE49-F238E27FC236}">
                <a16:creationId xmlns:a16="http://schemas.microsoft.com/office/drawing/2014/main" id="{864DEEC8-FF34-BB5B-C925-C41FE472B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065" y="4108977"/>
            <a:ext cx="519545" cy="51954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5CB158B-DDDC-3195-1A6E-5D94BAB7ABED}"/>
              </a:ext>
            </a:extLst>
          </p:cNvPr>
          <p:cNvSpPr txBox="1"/>
          <p:nvPr/>
        </p:nvSpPr>
        <p:spPr>
          <a:xfrm>
            <a:off x="922100" y="4942530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</p:txBody>
      </p:sp>
      <p:pic>
        <p:nvPicPr>
          <p:cNvPr id="28" name="Grafik 27" descr="Marke folgen mit einfarbiger Füllung">
            <a:extLst>
              <a:ext uri="{FF2B5EF4-FFF2-40B4-BE49-F238E27FC236}">
                <a16:creationId xmlns:a16="http://schemas.microsoft.com/office/drawing/2014/main" id="{1E39B548-208C-CB6F-5B22-7F00D1734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005922"/>
            <a:ext cx="519545" cy="51954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6D6214C-9C3A-F4DD-11C9-3CE354FB180F}"/>
              </a:ext>
            </a:extLst>
          </p:cNvPr>
          <p:cNvSpPr txBox="1"/>
          <p:nvPr/>
        </p:nvSpPr>
        <p:spPr>
          <a:xfrm>
            <a:off x="922100" y="5570498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</p:txBody>
      </p:sp>
      <p:pic>
        <p:nvPicPr>
          <p:cNvPr id="30" name="Grafik 29" descr="Marke folgen mit einfarbiger Füllung">
            <a:extLst>
              <a:ext uri="{FF2B5EF4-FFF2-40B4-BE49-F238E27FC236}">
                <a16:creationId xmlns:a16="http://schemas.microsoft.com/office/drawing/2014/main" id="{433558FB-C2FF-E433-970D-1ABCF945B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633890"/>
            <a:ext cx="519545" cy="51954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F5D3B27-5B28-FF74-2492-A5E355EC8C30}"/>
              </a:ext>
            </a:extLst>
          </p:cNvPr>
          <p:cNvSpPr txBox="1"/>
          <p:nvPr/>
        </p:nvSpPr>
        <p:spPr>
          <a:xfrm>
            <a:off x="922100" y="6135074"/>
            <a:ext cx="60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7B517017-703D-483F-5295-0E83FBC7A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6198466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9F0F01D-DF12-E9B1-4097-6C43139381B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D59717A7-8AF4-A41F-4E5A-1326D5B0D3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" y="2146771"/>
            <a:ext cx="8495625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403380" y="332168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4538077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1F3CE7-39C3-8A6C-A5F1-0E4C59DADF4F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886A76-E592-24D2-4424-A4901A270D2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879214"/>
            <a:ext cx="8136082" cy="9561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  <a:highlight>
                  <a:srgbClr val="FFFF00"/>
                </a:highlight>
              </a:rPr>
              <a:t>23</a:t>
            </a:r>
            <a:r>
              <a:rPr lang="de-DE" sz="1800" kern="0" dirty="0">
                <a:solidFill>
                  <a:schemeClr val="accent2"/>
                </a:solidFill>
              </a:rPr>
              <a:t>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711039" y="4534995"/>
            <a:ext cx="1300019" cy="1290165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27232" y="4487620"/>
            <a:ext cx="2044789" cy="1498960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26" y="3981518"/>
            <a:ext cx="1459066" cy="22686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821143"/>
            <a:ext cx="61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249" y="4202625"/>
            <a:ext cx="2087551" cy="19020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194215" y="4943347"/>
            <a:ext cx="8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091675" y="4882238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09325" y="4865953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11983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B7966A6-55D1-34FA-3447-56B07F081ABC}"/>
              </a:ext>
            </a:extLst>
          </p:cNvPr>
          <p:cNvSpPr txBox="1"/>
          <p:nvPr/>
        </p:nvSpPr>
        <p:spPr>
          <a:xfrm>
            <a:off x="695310" y="2092613"/>
            <a:ext cx="64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Ziel:		</a:t>
            </a: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Datenaufbereitung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B799D8-8016-CDB1-5C0B-3233E3BCAFDA}"/>
              </a:ext>
            </a:extLst>
          </p:cNvPr>
          <p:cNvSpPr txBox="1"/>
          <p:nvPr/>
        </p:nvSpPr>
        <p:spPr>
          <a:xfrm>
            <a:off x="695310" y="2415468"/>
            <a:ext cx="820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Training eines AI-Modells (Klassifikationsalgorithmus)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469AC13-82DB-5495-4007-D96BCEE9ABC6}"/>
              </a:ext>
            </a:extLst>
          </p:cNvPr>
          <p:cNvSpPr txBox="1"/>
          <p:nvPr/>
        </p:nvSpPr>
        <p:spPr>
          <a:xfrm>
            <a:off x="695310" y="2730970"/>
            <a:ext cx="754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Anwendung eines XAI-Modells (Erklärungen)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F5DF25-AF22-6E74-FE3E-82FEDE910E7D}"/>
              </a:ext>
            </a:extLst>
          </p:cNvPr>
          <p:cNvSpPr txBox="1"/>
          <p:nvPr/>
        </p:nvSpPr>
        <p:spPr>
          <a:xfrm>
            <a:off x="721364" y="2434430"/>
            <a:ext cx="75455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Random Forest (AI)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B87D32-7CD4-483D-9817-460FFC58E6DB}"/>
              </a:ext>
            </a:extLst>
          </p:cNvPr>
          <p:cNvSpPr txBox="1"/>
          <p:nvPr/>
        </p:nvSpPr>
        <p:spPr>
          <a:xfrm>
            <a:off x="721364" y="2728332"/>
            <a:ext cx="71018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		Kontrafaktische Erklärungen - CARE (XAI)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44ABCF-F9AF-A527-8824-FE8F0362AB32}"/>
              </a:ext>
            </a:extLst>
          </p:cNvPr>
          <p:cNvSpPr txBox="1"/>
          <p:nvPr/>
        </p:nvSpPr>
        <p:spPr>
          <a:xfrm>
            <a:off x="688262" y="3387008"/>
            <a:ext cx="646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0" dirty="0">
                <a:solidFill>
                  <a:schemeClr val="tx1"/>
                </a:solidFill>
              </a:rPr>
              <a:t>Fokus: Kundenzufriedenheit!!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1DD448-A37F-DE59-0621-BF9455BE0160}"/>
              </a:ext>
            </a:extLst>
          </p:cNvPr>
          <p:cNvSpPr txBox="1"/>
          <p:nvPr/>
        </p:nvSpPr>
        <p:spPr>
          <a:xfrm>
            <a:off x="4495336" y="4775435"/>
            <a:ext cx="822514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F5B708-E079-6F02-790F-26F7C96D08CC}"/>
              </a:ext>
            </a:extLst>
          </p:cNvPr>
          <p:cNvSpPr txBox="1"/>
          <p:nvPr/>
        </p:nvSpPr>
        <p:spPr>
          <a:xfrm>
            <a:off x="7228153" y="4970114"/>
            <a:ext cx="7561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CARE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0893BA-C6E1-8205-12B0-B52849CBF529}"/>
              </a:ext>
            </a:extLst>
          </p:cNvPr>
          <p:cNvSpPr txBox="1"/>
          <p:nvPr/>
        </p:nvSpPr>
        <p:spPr>
          <a:xfrm>
            <a:off x="-3191043" y="1492138"/>
            <a:ext cx="2698580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Folie animiert betrachten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BFEA37C-D8E6-FD08-E0D1-15AA011B6C88}"/>
              </a:ext>
            </a:extLst>
          </p:cNvPr>
          <p:cNvSpPr txBox="1"/>
          <p:nvPr/>
        </p:nvSpPr>
        <p:spPr>
          <a:xfrm>
            <a:off x="-3121020" y="-30731"/>
            <a:ext cx="269858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r>
              <a:rPr lang="de-DE" dirty="0">
                <a:solidFill>
                  <a:schemeClr val="accent3"/>
                </a:solidFill>
              </a:rPr>
              <a:t>@Hannah</a:t>
            </a:r>
          </a:p>
          <a:p>
            <a:r>
              <a:rPr lang="de-DE" dirty="0" err="1">
                <a:solidFill>
                  <a:schemeClr val="accent3"/>
                </a:solidFill>
              </a:rPr>
              <a:t>Finaliesieren</a:t>
            </a:r>
            <a:r>
              <a:rPr lang="de-DE" dirty="0">
                <a:solidFill>
                  <a:schemeClr val="accent3"/>
                </a:solidFill>
              </a:rPr>
              <a:t> Anzahl Attribute stetig /diskret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1CF45F-EF31-3771-EDC1-E08607F29734}"/>
              </a:ext>
            </a:extLst>
          </p:cNvPr>
          <p:cNvSpPr txBox="1"/>
          <p:nvPr/>
        </p:nvSpPr>
        <p:spPr>
          <a:xfrm>
            <a:off x="-2893309" y="-87459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7" grpId="0"/>
      <p:bldP spid="19" grpId="0"/>
      <p:bldP spid="21" grpId="0"/>
      <p:bldP spid="24" grpId="0" animBg="1"/>
      <p:bldP spid="25" grpId="0" animBg="1"/>
      <p:bldP spid="15" grpId="0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7B53953-9892-F033-DCF2-9A32513688C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C16582B1-E8EB-1948-A98F-5D3C795C97A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667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852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552801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043" y="3346591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284" y="3540685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666523" y="546065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Neuer Kunde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621813" y="3733494"/>
            <a:ext cx="2605230" cy="1094225"/>
          </a:xfrm>
          <a:prstGeom prst="curvedConnector3">
            <a:avLst>
              <a:gd name="adj1" fmla="val 45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83518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4467201" y="2901163"/>
            <a:ext cx="0" cy="44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850216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C5BB67-499F-39A3-07F4-94FD8872A0B5}"/>
              </a:ext>
            </a:extLst>
          </p:cNvPr>
          <p:cNvSpPr txBox="1"/>
          <p:nvPr/>
        </p:nvSpPr>
        <p:spPr>
          <a:xfrm>
            <a:off x="-2823344" y="1731045"/>
            <a:ext cx="2698580" cy="175432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Achtung!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Hier noch nicht auf </a:t>
            </a:r>
            <a:r>
              <a:rPr lang="de-DE" dirty="0" err="1">
                <a:solidFill>
                  <a:schemeClr val="accent3"/>
                </a:solidFill>
              </a:rPr>
              <a:t>Counterfactuals</a:t>
            </a:r>
            <a:r>
              <a:rPr lang="de-DE" dirty="0">
                <a:solidFill>
                  <a:schemeClr val="accent3"/>
                </a:solidFill>
              </a:rPr>
              <a:t> eingehen – wird später definiert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BF0DF3-DDB4-950C-7805-520455D38935}"/>
              </a:ext>
            </a:extLst>
          </p:cNvPr>
          <p:cNvSpPr txBox="1"/>
          <p:nvPr/>
        </p:nvSpPr>
        <p:spPr>
          <a:xfrm>
            <a:off x="-25257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0DD8AE1-CB12-A755-6391-7A2E0C8D898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E00C2B47-9904-9650-782D-41965DD64CE3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 da..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9010873-2884-1898-E9A9-2B9A8F15E03D}"/>
              </a:ext>
            </a:extLst>
          </p:cNvPr>
          <p:cNvSpPr txBox="1"/>
          <p:nvPr/>
        </p:nvSpPr>
        <p:spPr>
          <a:xfrm>
            <a:off x="-3153126" y="1383400"/>
            <a:ext cx="2698580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Bessere / Mehr Gründe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794589-B87A-B62C-4659-409C20FD0CAC}"/>
              </a:ext>
            </a:extLst>
          </p:cNvPr>
          <p:cNvSpPr txBox="1"/>
          <p:nvPr/>
        </p:nvSpPr>
        <p:spPr>
          <a:xfrm>
            <a:off x="-261325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4441CBA6-E12E-C8A6-10F0-9F1610C3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2669311"/>
            <a:ext cx="519545" cy="519545"/>
          </a:xfrm>
          <a:prstGeom prst="rect">
            <a:avLst/>
          </a:prstGeom>
        </p:spPr>
      </p:pic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1" y="3490833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600533" y="2734942"/>
            <a:ext cx="66985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State of the art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Finanzbereich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Robustheit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Durchschnittlich beste </a:t>
            </a:r>
            <a:r>
              <a:rPr lang="de-DE" dirty="0" err="1">
                <a:solidFill>
                  <a:schemeClr val="accent1"/>
                </a:solidFill>
              </a:rPr>
              <a:t>Accuracy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accent1"/>
                </a:solidFill>
                <a:highlight>
                  <a:srgbClr val="FFFF00"/>
                </a:highlight>
              </a:rPr>
              <a:t>~XXX</a:t>
            </a:r>
            <a:r>
              <a:rPr lang="de-DE" dirty="0">
                <a:highlight>
                  <a:srgbClr val="FFFF00"/>
                </a:highlight>
              </a:rPr>
              <a:t>%, </a:t>
            </a:r>
            <a:endParaRPr lang="de-DE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4310147"/>
            <a:ext cx="519545" cy="519545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3E7814A2-626B-E857-F089-2B32B455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04" y="5129461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19A3CEE-5323-15E0-10C3-A0CBBFF42FE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FCE2CF63-D6C9-45B0-93F9-1D6F17D117E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Hyperparametertunning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4F1147-C6CA-D9B1-0E6E-0E72C6D9BD29}"/>
              </a:ext>
            </a:extLst>
          </p:cNvPr>
          <p:cNvSpPr txBox="1"/>
          <p:nvPr/>
        </p:nvSpPr>
        <p:spPr>
          <a:xfrm>
            <a:off x="-2382778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2D6CE00-704D-59BD-291D-BCC3B0042EB4}"/>
              </a:ext>
            </a:extLst>
          </p:cNvPr>
          <p:cNvSpPr/>
          <p:nvPr/>
        </p:nvSpPr>
        <p:spPr>
          <a:xfrm>
            <a:off x="605098" y="1584888"/>
            <a:ext cx="7933803" cy="210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B0A5C7B-AD01-F6C4-43E3-9916EFFD419E}"/>
              </a:ext>
            </a:extLst>
          </p:cNvPr>
          <p:cNvSpPr txBox="1"/>
          <p:nvPr/>
        </p:nvSpPr>
        <p:spPr>
          <a:xfrm>
            <a:off x="1553401" y="1895574"/>
            <a:ext cx="6698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iterativer Prozess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optimalen Werte für die Parameter eines Modells 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Soll Modellleistung maximieren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C09F6D-799C-A5B1-13FD-7484CD0C1EDD}"/>
              </a:ext>
            </a:extLst>
          </p:cNvPr>
          <p:cNvSpPr/>
          <p:nvPr/>
        </p:nvSpPr>
        <p:spPr>
          <a:xfrm>
            <a:off x="1173009" y="1950867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4C3D929-824D-3C55-8A8F-0EFCE34B8327}"/>
              </a:ext>
            </a:extLst>
          </p:cNvPr>
          <p:cNvSpPr/>
          <p:nvPr/>
        </p:nvSpPr>
        <p:spPr>
          <a:xfrm>
            <a:off x="1174305" y="249008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B8D03C4-1E75-892B-2B3E-74DCBBC134DD}"/>
              </a:ext>
            </a:extLst>
          </p:cNvPr>
          <p:cNvSpPr/>
          <p:nvPr/>
        </p:nvSpPr>
        <p:spPr>
          <a:xfrm>
            <a:off x="1174305" y="3029885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2901ECD7-7610-E311-FBED-FFB9CDF5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8" y="4142444"/>
            <a:ext cx="3477755" cy="1710740"/>
          </a:xfrm>
          <a:prstGeom prst="rect">
            <a:avLst/>
          </a:prstGeom>
        </p:spPr>
      </p:pic>
      <p:pic>
        <p:nvPicPr>
          <p:cNvPr id="37" name="Grafik 36" descr="Marke folgen mit einfarbiger Füllung">
            <a:extLst>
              <a:ext uri="{FF2B5EF4-FFF2-40B4-BE49-F238E27FC236}">
                <a16:creationId xmlns:a16="http://schemas.microsoft.com/office/drawing/2014/main" id="{E35DDF66-0007-C5C6-3C31-DDCCBBA05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358" y="4299973"/>
            <a:ext cx="519545" cy="519545"/>
          </a:xfrm>
          <a:prstGeom prst="rect">
            <a:avLst/>
          </a:prstGeom>
        </p:spPr>
      </p:pic>
      <p:pic>
        <p:nvPicPr>
          <p:cNvPr id="38" name="Grafik 37" descr="Marke folgen mit einfarbiger Füllung">
            <a:extLst>
              <a:ext uri="{FF2B5EF4-FFF2-40B4-BE49-F238E27FC236}">
                <a16:creationId xmlns:a16="http://schemas.microsoft.com/office/drawing/2014/main" id="{9C371591-23DB-34FB-711A-6177B1B5C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361" y="5121495"/>
            <a:ext cx="519545" cy="51954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A186F4D-6DBB-2F03-D0D4-A394E3315C64}"/>
              </a:ext>
            </a:extLst>
          </p:cNvPr>
          <p:cNvSpPr txBox="1"/>
          <p:nvPr/>
        </p:nvSpPr>
        <p:spPr>
          <a:xfrm>
            <a:off x="5216893" y="4365604"/>
            <a:ext cx="6698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Verbesserung der Performance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</a:t>
            </a:r>
            <a:r>
              <a:rPr lang="de-DE" dirty="0">
                <a:solidFill>
                  <a:schemeClr val="accent1"/>
                </a:solidFill>
                <a:highlight>
                  <a:srgbClr val="FFFF00"/>
                </a:highlight>
              </a:rPr>
              <a:t>~XXX</a:t>
            </a:r>
            <a:r>
              <a:rPr lang="de-DE" dirty="0">
                <a:highlight>
                  <a:srgbClr val="FFFF00"/>
                </a:highlight>
              </a:rPr>
              <a:t>%, </a:t>
            </a:r>
            <a:endParaRPr lang="de-DE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1523</Words>
  <Application>Microsoft Office PowerPoint</Application>
  <PresentationFormat>Bildschirmpräsentation (4:3)</PresentationFormat>
  <Paragraphs>492</Paragraphs>
  <Slides>45</Slides>
  <Notes>12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Auswahl AI - System </vt:lpstr>
      <vt:lpstr>Hyperparametertunning</vt:lpstr>
      <vt:lpstr>Kontrafaktische Erklärungen</vt:lpstr>
      <vt:lpstr>Auswahl XAI - System </vt:lpstr>
      <vt:lpstr>CARE</vt:lpstr>
      <vt:lpstr>Auswahl XAI - System </vt:lpstr>
      <vt:lpstr>Vorgehen CARE  </vt:lpstr>
      <vt:lpstr>Daten verstehen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Vorgehen CARE  </vt:lpstr>
      <vt:lpstr>Restriktionen</vt:lpstr>
      <vt:lpstr>Restriktionen</vt:lpstr>
      <vt:lpstr>Restriktionen</vt:lpstr>
      <vt:lpstr>Vorgehen CARE  </vt:lpstr>
      <vt:lpstr>Details anpassen</vt:lpstr>
      <vt:lpstr>Details anpassen</vt:lpstr>
      <vt:lpstr>Details anpassen</vt:lpstr>
      <vt:lpstr>Vorgehen CARE  </vt:lpstr>
      <vt:lpstr>PowerPoint-Präsentation</vt:lpstr>
      <vt:lpstr>Kontrafaktische Erklärungen</vt:lpstr>
      <vt:lpstr>Kontrafaktische Erklärungen</vt:lpstr>
      <vt:lpstr>PowerPoint-Präsentation</vt:lpstr>
      <vt:lpstr>Fazit</vt:lpstr>
      <vt:lpstr>PowerPoint-Präsentation</vt:lpstr>
      <vt:lpstr>PowerPoint-Präsentation</vt:lpstr>
      <vt:lpstr>2. Theoretische Grundlagen </vt:lpstr>
      <vt:lpstr>2. Theoretische Grundlagen</vt:lpstr>
      <vt:lpstr>Kontrafaktische Erklärungen</vt:lpstr>
      <vt:lpstr>Auswahl XAI - System </vt:lpstr>
      <vt:lpstr>Details anpassen</vt:lpstr>
      <vt:lpstr>4. Ergebnisse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156</cp:revision>
  <dcterms:created xsi:type="dcterms:W3CDTF">2021-01-19T07:31:11Z</dcterms:created>
  <dcterms:modified xsi:type="dcterms:W3CDTF">2023-06-23T16:54:37Z</dcterms:modified>
</cp:coreProperties>
</file>